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7" r:id="rId1"/>
  </p:sldMasterIdLst>
  <p:sldIdLst>
    <p:sldId id="257" r:id="rId2"/>
    <p:sldId id="258" r:id="rId3"/>
    <p:sldId id="259" r:id="rId4"/>
    <p:sldId id="260" r:id="rId5"/>
    <p:sldId id="261" r:id="rId6"/>
    <p:sldId id="282" r:id="rId7"/>
    <p:sldId id="292" r:id="rId8"/>
    <p:sldId id="293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83" r:id="rId24"/>
    <p:sldId id="276" r:id="rId25"/>
    <p:sldId id="277" r:id="rId26"/>
    <p:sldId id="278" r:id="rId27"/>
    <p:sldId id="279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2" d="100"/>
          <a:sy n="62" d="100"/>
        </p:scale>
        <p:origin x="7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BC1BA-483C-4436-BDFF-8BB980A7557C}" type="datetimeFigureOut">
              <a:rPr lang="es-GT" smtClean="0"/>
              <a:t>25/08/2025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1BE2BC-7109-4C90-BD57-1CAF0F0DD48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800182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BC1BA-483C-4436-BDFF-8BB980A7557C}" type="datetimeFigureOut">
              <a:rPr lang="es-GT" smtClean="0"/>
              <a:t>25/08/2025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BE2BC-7109-4C90-BD57-1CAF0F0DD48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129872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BC1BA-483C-4436-BDFF-8BB980A7557C}" type="datetimeFigureOut">
              <a:rPr lang="es-GT" smtClean="0"/>
              <a:t>25/08/2025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1BE2BC-7109-4C90-BD57-1CAF0F0DD48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573597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BC1BA-483C-4436-BDFF-8BB980A7557C}" type="datetimeFigureOut">
              <a:rPr lang="es-GT" smtClean="0"/>
              <a:t>25/08/2025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1BE2BC-7109-4C90-BD57-1CAF0F0DD48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880160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BC1BA-483C-4436-BDFF-8BB980A7557C}" type="datetimeFigureOut">
              <a:rPr lang="es-GT" smtClean="0"/>
              <a:t>25/08/2025</a:t>
            </a:fld>
            <a:endParaRPr lang="es-G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1BE2BC-7109-4C90-BD57-1CAF0F0DD48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026048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BC1BA-483C-4436-BDFF-8BB980A7557C}" type="datetimeFigureOut">
              <a:rPr lang="es-GT" smtClean="0"/>
              <a:t>25/08/2025</a:t>
            </a:fld>
            <a:endParaRPr lang="es-G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BE2BC-7109-4C90-BD57-1CAF0F0DD48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687739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BC1BA-483C-4436-BDFF-8BB980A7557C}" type="datetimeFigureOut">
              <a:rPr lang="es-GT" smtClean="0"/>
              <a:t>25/08/2025</a:t>
            </a:fld>
            <a:endParaRPr lang="es-G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BE2BC-7109-4C90-BD57-1CAF0F0DD48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79694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BC1BA-483C-4436-BDFF-8BB980A7557C}" type="datetimeFigureOut">
              <a:rPr lang="es-GT" smtClean="0"/>
              <a:t>25/08/2025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BE2BC-7109-4C90-BD57-1CAF0F0DD48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106330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BC1BA-483C-4436-BDFF-8BB980A7557C}" type="datetimeFigureOut">
              <a:rPr lang="es-GT" smtClean="0"/>
              <a:t>25/08/2025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1BE2BC-7109-4C90-BD57-1CAF0F0DD48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466280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BC1BA-483C-4436-BDFF-8BB980A7557C}" type="datetimeFigureOut">
              <a:rPr lang="es-GT" smtClean="0"/>
              <a:t>25/08/2025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1BE2BC-7109-4C90-BD57-1CAF0F0DD48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465615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BC1BA-483C-4436-BDFF-8BB980A7557C}" type="datetimeFigureOut">
              <a:rPr lang="es-GT" smtClean="0"/>
              <a:t>25/08/2025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1BE2BC-7109-4C90-BD57-1CAF0F0DD481}" type="slidenum">
              <a:rPr lang="es-GT" smtClean="0"/>
              <a:t>‹Nº›</a:t>
            </a:fld>
            <a:endParaRPr lang="es-GT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0819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BC1BA-483C-4436-BDFF-8BB980A7557C}" type="datetimeFigureOut">
              <a:rPr lang="es-GT" smtClean="0"/>
              <a:t>25/08/2025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1BE2BC-7109-4C90-BD57-1CAF0F0DD48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6352497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BC1BA-483C-4436-BDFF-8BB980A7557C}" type="datetimeFigureOut">
              <a:rPr lang="es-GT" smtClean="0"/>
              <a:t>25/08/2025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1BE2BC-7109-4C90-BD57-1CAF0F0DD481}" type="slidenum">
              <a:rPr lang="es-GT" smtClean="0"/>
              <a:t>‹Nº›</a:t>
            </a:fld>
            <a:endParaRPr lang="es-GT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3897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BC1BA-483C-4436-BDFF-8BB980A7557C}" type="datetimeFigureOut">
              <a:rPr lang="es-GT" smtClean="0"/>
              <a:t>25/08/2025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1BE2BC-7109-4C90-BD57-1CAF0F0DD48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569455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BC1BA-483C-4436-BDFF-8BB980A7557C}" type="datetimeFigureOut">
              <a:rPr lang="es-GT" smtClean="0"/>
              <a:t>25/08/2025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BE2BC-7109-4C90-BD57-1CAF0F0DD48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993852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BC1BA-483C-4436-BDFF-8BB980A7557C}" type="datetimeFigureOut">
              <a:rPr lang="es-GT" smtClean="0"/>
              <a:t>25/08/2025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BE2BC-7109-4C90-BD57-1CAF0F0DD48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559944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BC1BA-483C-4436-BDFF-8BB980A7557C}" type="datetimeFigureOut">
              <a:rPr lang="es-GT" smtClean="0"/>
              <a:t>25/08/2025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1BE2BC-7109-4C90-BD57-1CAF0F0DD48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361566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4D20E22-7331-4006-AF70-272E11FD6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628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FC5BC10-E4BB-4DDA-A1EE-B9B17DF6A9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102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8CC7E5E-3988-4EAD-9AE5-1F26B4C6E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239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F944F60-8D14-485A-8D84-1043A4C43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620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CC80135-38C2-4197-B613-BE7BABA396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242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DF85DCE-5081-431B-AEDF-A7DC813A2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670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BA0B77B-AB04-42DC-B18E-F3D95F5F2EEE}"/>
              </a:ext>
            </a:extLst>
          </p:cNvPr>
          <p:cNvSpPr txBox="1"/>
          <p:nvPr/>
        </p:nvSpPr>
        <p:spPr>
          <a:xfrm>
            <a:off x="1637014" y="576473"/>
            <a:ext cx="70035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4400" b="1" dirty="0"/>
              <a:t>PROPUESTA DE VALOR</a:t>
            </a:r>
            <a:endParaRPr lang="en-US" sz="44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D8D7F8B-50EA-4973-8112-2DD9A1B5CD16}"/>
              </a:ext>
            </a:extLst>
          </p:cNvPr>
          <p:cNvSpPr txBox="1"/>
          <p:nvPr/>
        </p:nvSpPr>
        <p:spPr>
          <a:xfrm>
            <a:off x="1756881" y="1610257"/>
            <a:ext cx="10335798" cy="4589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419" sz="3200" b="1" kern="100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Impulsamos el crecimiento sostenible de pequeños productores y </a:t>
            </a:r>
            <a:r>
              <a:rPr lang="es-419" sz="3200" b="1" kern="100" dirty="0" err="1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MyPES</a:t>
            </a:r>
            <a:r>
              <a:rPr lang="es-419" sz="3200" b="1" kern="100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(Micros y Pequeñas Empresas) a través de asesoría especializada, desarrollo de capacidades, facilitación de financiamiento e intermediación comercial; promoviendo modelos de negocios responsables con el medioambiente, inclusivos y con pertinencia cultural; al tiempo que se mejora su productividad, rentabilidad y acceso a mercados.</a:t>
            </a:r>
            <a:endParaRPr lang="en-US" sz="3200" b="1" kern="100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6838F99-72BC-4D82-B8DD-3298DE860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942" y="86371"/>
            <a:ext cx="1940212" cy="125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259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BD2619A-CF8D-495B-B1D7-4EF978047EE6}"/>
              </a:ext>
            </a:extLst>
          </p:cNvPr>
          <p:cNvSpPr txBox="1"/>
          <p:nvPr/>
        </p:nvSpPr>
        <p:spPr>
          <a:xfrm>
            <a:off x="1174678" y="685320"/>
            <a:ext cx="4681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800" b="1" dirty="0">
                <a:solidFill>
                  <a:srgbClr val="000066"/>
                </a:solidFill>
              </a:rPr>
              <a:t>PUBLICO OBJETIVO</a:t>
            </a:r>
            <a:endParaRPr lang="en-US" sz="2800" b="1" dirty="0">
              <a:solidFill>
                <a:srgbClr val="000066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12BF5F0-AD1A-4091-9BBE-B9E6BEF13A3B}"/>
              </a:ext>
            </a:extLst>
          </p:cNvPr>
          <p:cNvSpPr txBox="1"/>
          <p:nvPr/>
        </p:nvSpPr>
        <p:spPr>
          <a:xfrm>
            <a:off x="1297968" y="1541123"/>
            <a:ext cx="5722706" cy="3465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"/>
            </a:pPr>
            <a:r>
              <a:rPr lang="es-GT" sz="2400" b="1" kern="100" dirty="0">
                <a:solidFill>
                  <a:srgbClr val="00339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Pequeños productores.</a:t>
            </a:r>
            <a:endParaRPr lang="en-US" sz="2400" b="1" kern="100" dirty="0">
              <a:solidFill>
                <a:srgbClr val="00339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"/>
            </a:pPr>
            <a:r>
              <a:rPr lang="es-GT" sz="2400" b="1" kern="100" dirty="0">
                <a:solidFill>
                  <a:srgbClr val="00339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Grupos organizados en asociaciones, cooperativas y/o fundaciones.</a:t>
            </a:r>
            <a:endParaRPr lang="en-US" sz="2400" b="1" kern="100" dirty="0">
              <a:solidFill>
                <a:srgbClr val="00339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"/>
            </a:pPr>
            <a:r>
              <a:rPr lang="es-GT" sz="2400" b="1" kern="100" dirty="0">
                <a:solidFill>
                  <a:srgbClr val="00339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Micros y pequeñas empresas -</a:t>
            </a:r>
            <a:r>
              <a:rPr lang="es-GT" sz="2400" b="1" kern="100" dirty="0" err="1">
                <a:solidFill>
                  <a:srgbClr val="00339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MyPES</a:t>
            </a:r>
            <a:r>
              <a:rPr lang="es-GT" sz="2400" b="1" kern="100" dirty="0">
                <a:solidFill>
                  <a:srgbClr val="00339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b="1" kern="100" dirty="0">
              <a:solidFill>
                <a:srgbClr val="00339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"/>
            </a:pPr>
            <a:r>
              <a:rPr lang="es-GT" sz="2400" b="1" kern="100" dirty="0">
                <a:solidFill>
                  <a:srgbClr val="00339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Unidades de Negocios internas en la Asociación </a:t>
            </a:r>
            <a:r>
              <a:rPr lang="es-GT" sz="2400" b="1" kern="100" dirty="0" err="1">
                <a:solidFill>
                  <a:srgbClr val="00339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Tikonel</a:t>
            </a:r>
            <a:r>
              <a:rPr lang="es-GT" sz="2400" b="1" kern="100" dirty="0">
                <a:solidFill>
                  <a:srgbClr val="00339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b="1" kern="100" dirty="0">
              <a:solidFill>
                <a:srgbClr val="00339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es-GT" sz="2400" b="1" kern="100" dirty="0">
                <a:solidFill>
                  <a:srgbClr val="00339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Compradores institucionales / Corporativas.</a:t>
            </a:r>
            <a:endParaRPr lang="en-US" sz="2400" b="1" kern="100" dirty="0">
              <a:solidFill>
                <a:srgbClr val="00339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BF4B6A2-735A-4E44-B2C9-5848255C2270}"/>
              </a:ext>
            </a:extLst>
          </p:cNvPr>
          <p:cNvSpPr txBox="1"/>
          <p:nvPr/>
        </p:nvSpPr>
        <p:spPr>
          <a:xfrm>
            <a:off x="7332323" y="2802072"/>
            <a:ext cx="3955550" cy="1766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GT" sz="2400" b="1" kern="100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Forestal y agroforestal.</a:t>
            </a:r>
            <a:endParaRPr lang="en-US" sz="2400" b="1" kern="100" dirty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GT" sz="2400" b="1" kern="100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Agrícola y pecuario.</a:t>
            </a:r>
            <a:endParaRPr lang="en-US" sz="2400" b="1" kern="100" dirty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GT" sz="2400" b="1" kern="100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Artesanías maderables y no maderables.</a:t>
            </a:r>
            <a:endParaRPr lang="en-US" sz="2400" b="1" kern="100" dirty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46976E2-43E6-46CC-A3B3-D11CC4ED36F0}"/>
              </a:ext>
            </a:extLst>
          </p:cNvPr>
          <p:cNvSpPr txBox="1"/>
          <p:nvPr/>
        </p:nvSpPr>
        <p:spPr>
          <a:xfrm>
            <a:off x="7252646" y="2024008"/>
            <a:ext cx="3325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800" b="1" dirty="0">
                <a:solidFill>
                  <a:schemeClr val="accent5">
                    <a:lumMod val="50000"/>
                  </a:schemeClr>
                </a:solidFill>
              </a:rPr>
              <a:t>SECTORES</a:t>
            </a:r>
            <a:endParaRPr lang="en-US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357C4D6-3783-4B52-BF28-94FE60090F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942" y="55549"/>
            <a:ext cx="1940212" cy="125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71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6008CE0-2793-474E-AE72-D2176EE59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340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74D998B-7888-443D-B6A4-40D04FD0CD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128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1DCBFC2-2260-45DB-8865-61C29AB4DB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88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0C2256D-DA16-4B76-AC32-D45126979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591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BAE293F-B76D-45D9-9E72-A130862A6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241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5F76715-C292-481D-B85B-4E47619A0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4927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379C819-7314-4A86-9014-F23297E71C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0421F2C5-A666-4A05-96D6-D64C73B59814}"/>
              </a:ext>
            </a:extLst>
          </p:cNvPr>
          <p:cNvSpPr/>
          <p:nvPr/>
        </p:nvSpPr>
        <p:spPr>
          <a:xfrm>
            <a:off x="82193" y="2301412"/>
            <a:ext cx="3760342" cy="11507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Marca Corporativa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382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3505090-533A-4D95-B4DC-D7AC3917D8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3062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84B1C59-56E8-46A2-A8BF-FEEC3BEFED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346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2E5B296-DEC7-49A2-8031-D2867B4CF3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407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83B97F1-FE06-41E1-B3E1-711F38EA6F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0241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DF7F05C-552C-4DA6-9948-2C93656724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671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329A886-7389-4001-BE5F-B6ED4A1C2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0313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8345010-F40F-4188-98BA-312CA23597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13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6E22F78-01BC-455C-882F-E1BE9BFDF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327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7A07B4C-A359-489A-951B-44903BBE4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32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C4A1D00-E654-4F61-8740-4D3AB2746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1423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C0C8FDD-2CAA-486E-B9C9-265D4FBAB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135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C4C4A5C-3FF3-4828-9590-C36123457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221197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29</TotalTime>
  <Words>118</Words>
  <Application>Microsoft Office PowerPoint</Application>
  <PresentationFormat>Panorámica</PresentationFormat>
  <Paragraphs>13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4" baseType="lpstr">
      <vt:lpstr>Arial</vt:lpstr>
      <vt:lpstr>Calibri</vt:lpstr>
      <vt:lpstr>Century Gothic</vt:lpstr>
      <vt:lpstr>Symbol</vt:lpstr>
      <vt:lpstr>Wingdings</vt:lpstr>
      <vt:lpstr>Wingdings 3</vt:lpstr>
      <vt:lpstr>Espiral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Francisco Xanté</cp:lastModifiedBy>
  <cp:revision>14</cp:revision>
  <dcterms:created xsi:type="dcterms:W3CDTF">2025-06-10T02:44:47Z</dcterms:created>
  <dcterms:modified xsi:type="dcterms:W3CDTF">2025-08-25T16:22:12Z</dcterms:modified>
</cp:coreProperties>
</file>